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23"/>
  </p:notesMasterIdLst>
  <p:sldIdLst>
    <p:sldId id="256" r:id="rId2"/>
    <p:sldId id="257" r:id="rId3"/>
    <p:sldId id="258" r:id="rId4"/>
    <p:sldId id="276" r:id="rId5"/>
    <p:sldId id="295" r:id="rId6"/>
    <p:sldId id="277" r:id="rId7"/>
    <p:sldId id="283" r:id="rId8"/>
    <p:sldId id="289" r:id="rId9"/>
    <p:sldId id="296" r:id="rId10"/>
    <p:sldId id="290" r:id="rId11"/>
    <p:sldId id="298" r:id="rId12"/>
    <p:sldId id="299" r:id="rId13"/>
    <p:sldId id="292" r:id="rId14"/>
    <p:sldId id="300" r:id="rId15"/>
    <p:sldId id="293" r:id="rId16"/>
    <p:sldId id="294" r:id="rId17"/>
    <p:sldId id="288" r:id="rId18"/>
    <p:sldId id="302" r:id="rId19"/>
    <p:sldId id="286" r:id="rId20"/>
    <p:sldId id="303" r:id="rId21"/>
    <p:sldId id="301" r:id="rId22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215" autoAdjust="0"/>
  </p:normalViewPr>
  <p:slideViewPr>
    <p:cSldViewPr>
      <p:cViewPr varScale="1">
        <p:scale>
          <a:sx n="96" d="100"/>
          <a:sy n="96" d="100"/>
        </p:scale>
        <p:origin x="-4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200" b="0" i="0" u="none" strike="noStrike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200" b="0" i="0" u="none" strike="noStrike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1200" b="0" i="0" u="none" strike="noStrike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defRPr sz="1200" b="0" i="0" u="none" strike="noStrike" cap="none" baseline="0"/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99671370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02116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03458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4262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0977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2779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51934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03565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3621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6987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28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9087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56672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83690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78884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Shakespeare project in 2016 – Integrated technology challenging our art form, how it’s constructed, received and understood. Young Composer in Residence</a:t>
            </a:r>
            <a:endParaRPr lang="en-GB" dirty="0" smtClean="0"/>
          </a:p>
          <a:p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608657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buSzPct val="25000"/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04502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Head" type="secHead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defRPr sz="4000" b="1" cap="small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Arial"/>
              <a:buNone/>
              <a:defRPr sz="2000"/>
            </a:lvl1pPr>
            <a:lvl2pPr marL="457200" indent="0" rtl="0">
              <a:buFont typeface="Arial"/>
              <a:buNone/>
              <a:defRPr sz="1800"/>
            </a:lvl2pPr>
            <a:lvl3pPr marL="914400" indent="0" rtl="0">
              <a:buFont typeface="Arial"/>
              <a:buNone/>
              <a:defRPr sz="1600"/>
            </a:lvl3pPr>
            <a:lvl4pPr marL="1371600" indent="0" rtl="0">
              <a:buFont typeface="Arial"/>
              <a:buNone/>
              <a:defRPr sz="1400"/>
            </a:lvl4pPr>
            <a:lvl5pPr marL="1828800" indent="0" rtl="0">
              <a:buFont typeface="Arial"/>
              <a:buNone/>
              <a:defRPr sz="1400"/>
            </a:lvl5pPr>
            <a:lvl6pPr marL="2286000" indent="0" rtl="0">
              <a:buFont typeface="Arial"/>
              <a:buNone/>
              <a:defRPr sz="1400"/>
            </a:lvl6pPr>
            <a:lvl7pPr marL="2743200" indent="0" rtl="0">
              <a:buFont typeface="Arial"/>
              <a:buNone/>
              <a:defRPr sz="1400"/>
            </a:lvl7pPr>
            <a:lvl8pPr marL="3200400" indent="0" rtl="0">
              <a:buFont typeface="Arial"/>
              <a:buNone/>
              <a:defRPr sz="1400"/>
            </a:lvl8pPr>
            <a:lvl9pPr marL="3657600" indent="0" rtl="0"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Obj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468312" y="260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468312" y="1557337"/>
            <a:ext cx="4038599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4659312" y="1557337"/>
            <a:ext cx="4038599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TxTwoObj" type="twoTxTwoObj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Arial"/>
              <a:buNone/>
              <a:defRPr sz="2400" b="1"/>
            </a:lvl1pPr>
            <a:lvl2pPr marL="457200" indent="0" rtl="0">
              <a:buFont typeface="Arial"/>
              <a:buNone/>
              <a:defRPr sz="2000" b="1"/>
            </a:lvl2pPr>
            <a:lvl3pPr marL="914400" indent="0" rtl="0">
              <a:buFont typeface="Arial"/>
              <a:buNone/>
              <a:defRPr sz="1800" b="1"/>
            </a:lvl3pPr>
            <a:lvl4pPr marL="1371600" indent="0" rtl="0">
              <a:buFont typeface="Arial"/>
              <a:buNone/>
              <a:defRPr sz="1600" b="1"/>
            </a:lvl4pPr>
            <a:lvl5pPr marL="1828800" indent="0" rtl="0">
              <a:buFont typeface="Arial"/>
              <a:buNone/>
              <a:defRPr sz="1600" b="1"/>
            </a:lvl5pPr>
            <a:lvl6pPr marL="2286000" indent="0" rtl="0">
              <a:buFont typeface="Arial"/>
              <a:buNone/>
              <a:defRPr sz="1600" b="1"/>
            </a:lvl6pPr>
            <a:lvl7pPr marL="2743200" indent="0" rtl="0">
              <a:buFont typeface="Arial"/>
              <a:buNone/>
              <a:defRPr sz="1600" b="1"/>
            </a:lvl7pPr>
            <a:lvl8pPr marL="3200400" indent="0" rtl="0">
              <a:buFont typeface="Arial"/>
              <a:buNone/>
              <a:defRPr sz="1600" b="1"/>
            </a:lvl8pPr>
            <a:lvl9pPr marL="3657600" indent="0" rtl="0"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Arial"/>
              <a:buNone/>
              <a:defRPr sz="2400" b="1"/>
            </a:lvl1pPr>
            <a:lvl2pPr marL="457200" indent="0" rtl="0">
              <a:buFont typeface="Arial"/>
              <a:buNone/>
              <a:defRPr sz="2000" b="1"/>
            </a:lvl2pPr>
            <a:lvl3pPr marL="914400" indent="0" rtl="0">
              <a:buFont typeface="Arial"/>
              <a:buNone/>
              <a:defRPr sz="1800" b="1"/>
            </a:lvl3pPr>
            <a:lvl4pPr marL="1371600" indent="0" rtl="0">
              <a:buFont typeface="Arial"/>
              <a:buNone/>
              <a:defRPr sz="1600" b="1"/>
            </a:lvl4pPr>
            <a:lvl5pPr marL="1828800" indent="0" rtl="0">
              <a:buFont typeface="Arial"/>
              <a:buNone/>
              <a:defRPr sz="1600" b="1"/>
            </a:lvl5pPr>
            <a:lvl6pPr marL="2286000" indent="0" rtl="0">
              <a:buFont typeface="Arial"/>
              <a:buNone/>
              <a:defRPr sz="1600" b="1"/>
            </a:lvl6pPr>
            <a:lvl7pPr marL="2743200" indent="0" rtl="0">
              <a:buFont typeface="Arial"/>
              <a:buNone/>
              <a:defRPr sz="1600" b="1"/>
            </a:lvl7pPr>
            <a:lvl8pPr marL="3200400" indent="0" rtl="0">
              <a:buFont typeface="Arial"/>
              <a:buNone/>
              <a:defRPr sz="1600" b="1"/>
            </a:lvl8pPr>
            <a:lvl9pPr marL="3657600" indent="0" rtl="0"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468312" y="260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Tx" type="objTx">
  <p:cSld name="Content with Capti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3200"/>
            </a:lvl1pPr>
            <a:lvl2pPr rtl="0">
              <a:defRPr sz="2800"/>
            </a:lvl2pPr>
            <a:lvl3pPr rtl="0">
              <a:defRPr sz="2400"/>
            </a:lvl3pPr>
            <a:lvl4pPr rtl="0">
              <a:defRPr sz="2000"/>
            </a:lvl4pPr>
            <a:lvl5pPr rtl="0">
              <a:defRPr sz="2000"/>
            </a:lvl5pPr>
            <a:lvl6pPr rtl="0">
              <a:defRPr sz="2000"/>
            </a:lvl6pPr>
            <a:lvl7pPr rtl="0">
              <a:defRPr sz="2000"/>
            </a:lvl7pPr>
            <a:lvl8pPr rtl="0">
              <a:defRPr sz="2000"/>
            </a:lvl8pPr>
            <a:lvl9pPr rtl="0">
              <a:defRPr sz="2000"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Arial"/>
              <a:buNone/>
              <a:defRPr sz="1400"/>
            </a:lvl1pPr>
            <a:lvl2pPr marL="457200" indent="0" rtl="0">
              <a:buFont typeface="Arial"/>
              <a:buNone/>
              <a:defRPr sz="1200"/>
            </a:lvl2pPr>
            <a:lvl3pPr marL="914400" indent="0" rtl="0">
              <a:buFont typeface="Arial"/>
              <a:buNone/>
              <a:defRPr sz="1000"/>
            </a:lvl3pPr>
            <a:lvl4pPr marL="1371600" indent="0" rtl="0">
              <a:buFont typeface="Arial"/>
              <a:buNone/>
              <a:defRPr sz="900"/>
            </a:lvl4pPr>
            <a:lvl5pPr marL="1828800" indent="0" rtl="0">
              <a:buFont typeface="Arial"/>
              <a:buNone/>
              <a:defRPr sz="900"/>
            </a:lvl5pPr>
            <a:lvl6pPr marL="2286000" indent="0" rtl="0">
              <a:buFont typeface="Arial"/>
              <a:buNone/>
              <a:defRPr sz="900"/>
            </a:lvl6pPr>
            <a:lvl7pPr marL="2743200" indent="0" rtl="0">
              <a:buFont typeface="Arial"/>
              <a:buNone/>
              <a:defRPr sz="900"/>
            </a:lvl7pPr>
            <a:lvl8pPr marL="3200400" indent="0" rtl="0">
              <a:buFont typeface="Arial"/>
              <a:buNone/>
              <a:defRPr sz="900"/>
            </a:lvl8pPr>
            <a:lvl9pPr marL="3657600" indent="0" rtl="0"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x" type="picTx">
  <p:cSld name="Picture with Cap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67" name="Shape 6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buClr>
                <a:schemeClr val="dk1"/>
              </a:buClr>
              <a:buFont typeface="Arial"/>
              <a:buNone/>
              <a:defRPr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buClr>
                <a:schemeClr val="dk1"/>
              </a:buClr>
              <a:buFont typeface="Arial"/>
              <a:buNone/>
              <a:defRPr sz="2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buClr>
                <a:schemeClr val="dk1"/>
              </a:buClr>
              <a:buFont typeface="Arial"/>
              <a:buNone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Arial"/>
              <a:buNone/>
              <a:defRPr sz="1400"/>
            </a:lvl1pPr>
            <a:lvl2pPr marL="457200" indent="0" rtl="0">
              <a:buFont typeface="Arial"/>
              <a:buNone/>
              <a:defRPr sz="1200"/>
            </a:lvl2pPr>
            <a:lvl3pPr marL="914400" indent="0" rtl="0">
              <a:buFont typeface="Arial"/>
              <a:buNone/>
              <a:defRPr sz="1000"/>
            </a:lvl3pPr>
            <a:lvl4pPr marL="1371600" indent="0" rtl="0">
              <a:buFont typeface="Arial"/>
              <a:buNone/>
              <a:defRPr sz="900"/>
            </a:lvl4pPr>
            <a:lvl5pPr marL="1828800" indent="0" rtl="0">
              <a:buFont typeface="Arial"/>
              <a:buNone/>
              <a:defRPr sz="900"/>
            </a:lvl5pPr>
            <a:lvl6pPr marL="2286000" indent="0" rtl="0">
              <a:buFont typeface="Arial"/>
              <a:buNone/>
              <a:defRPr sz="900"/>
            </a:lvl6pPr>
            <a:lvl7pPr marL="2743200" indent="0" rtl="0">
              <a:buFont typeface="Arial"/>
              <a:buNone/>
              <a:defRPr sz="900"/>
            </a:lvl7pPr>
            <a:lvl8pPr marL="3200400" indent="0" rtl="0">
              <a:buFont typeface="Arial"/>
              <a:buNone/>
              <a:defRPr sz="900"/>
            </a:lvl8pPr>
            <a:lvl9pPr marL="3657600" indent="0" rtl="0"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x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468312" y="260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 rot="5400000">
            <a:off x="2320132" y="-294481"/>
            <a:ext cx="4525961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itleAndTx" type="vertTitleAndTx">
  <p:cSld name="Vertical Title and 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 rot="5400000">
            <a:off x="4757738" y="2143124"/>
            <a:ext cx="5822949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 rot="5400000">
            <a:off x="566738" y="161925"/>
            <a:ext cx="5822949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title"/>
          </p:nvPr>
        </p:nvSpPr>
        <p:spPr>
          <a:xfrm>
            <a:off x="468312" y="260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body" idx="1"/>
          </p:nvPr>
        </p:nvSpPr>
        <p:spPr>
          <a:xfrm>
            <a:off x="468312" y="1557337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2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/>
          <p:nvPr/>
        </p:nvSpPr>
        <p:spPr>
          <a:xfrm>
            <a:off x="468312" y="260350"/>
            <a:ext cx="3673474" cy="1152525"/>
          </a:xfrm>
          <a:prstGeom prst="rect">
            <a:avLst/>
          </a:prstGeom>
          <a:blipFill>
            <a:blip r:embed="rId12"/>
            <a:stretch>
              <a:fillRect/>
            </a:stretch>
          </a:blipFill>
        </p:spPr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ctrTitle"/>
          </p:nvPr>
        </p:nvSpPr>
        <p:spPr>
          <a:xfrm>
            <a:off x="683568" y="2636912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 smtClean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rPr>
              <a:t>Head</a:t>
            </a:r>
            <a:r>
              <a:rPr lang="en-US" sz="4000" b="0" i="0" u="none" strike="noStrike" cap="none" dirty="0" smtClean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rPr>
              <a:t> of Education </a:t>
            </a:r>
            <a:br>
              <a:rPr lang="en-US" sz="4000" b="0" i="0" u="none" strike="noStrike" cap="none" dirty="0" smtClean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4000" dirty="0" smtClean="0">
                <a:latin typeface="Georgia"/>
                <a:ea typeface="Georgia"/>
                <a:cs typeface="Georgia"/>
                <a:sym typeface="Georgia"/>
              </a:rPr>
              <a:t>Lucy Lowe</a:t>
            </a:r>
            <a:endParaRPr lang="en-GB" sz="4000" b="0" i="0" u="none" strike="noStrike" cap="none" baseline="0" dirty="0">
              <a:solidFill>
                <a:schemeClr val="dk2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/>
          <p:nvPr/>
        </p:nvSpPr>
        <p:spPr>
          <a:xfrm>
            <a:off x="718929" y="1829892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91" name="Shape 91"/>
          <p:cNvSpPr txBox="1"/>
          <p:nvPr/>
        </p:nvSpPr>
        <p:spPr>
          <a:xfrm>
            <a:off x="1076737" y="2708920"/>
            <a:ext cx="7056784" cy="139256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Georgia"/>
              <a:buNone/>
            </a:pPr>
            <a:r>
              <a:rPr lang="en-GB" sz="28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‘To reach out and enrich as many people’s lives as possible through opera’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414512"/>
            <a:ext cx="712879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pPr marL="342900" indent="-342900">
              <a:buAutoNum type="alphaLcParenR"/>
            </a:pPr>
            <a:r>
              <a:rPr lang="en-US" sz="1600" b="1" dirty="0" err="1" smtClean="0">
                <a:latin typeface="Georgia" panose="02040502050405020303" pitchFamily="18" charset="0"/>
              </a:rPr>
              <a:t>Maximise</a:t>
            </a:r>
            <a:r>
              <a:rPr lang="en-US" sz="1600" b="1" dirty="0" smtClean="0">
                <a:latin typeface="Georgia" panose="02040502050405020303" pitchFamily="18" charset="0"/>
              </a:rPr>
              <a:t> accessibility to our art form</a:t>
            </a:r>
          </a:p>
          <a:p>
            <a:pPr lvl="1"/>
            <a:endParaRPr lang="en-US" sz="1600" dirty="0" smtClean="0">
              <a:latin typeface="Georgia" panose="02040502050405020303" pitchFamily="18" charset="0"/>
            </a:endParaRPr>
          </a:p>
          <a:p>
            <a:pPr marL="285750" lvl="1" indent="-285750">
              <a:buFontTx/>
              <a:buChar char="-"/>
            </a:pPr>
            <a:r>
              <a:rPr lang="en-US" sz="1600" dirty="0" smtClean="0">
                <a:latin typeface="Georgia" panose="02040502050405020303" pitchFamily="18" charset="0"/>
              </a:rPr>
              <a:t>Dissemination of content </a:t>
            </a:r>
            <a:endParaRPr lang="en-US" sz="1600" dirty="0">
              <a:latin typeface="Georgia" panose="02040502050405020303" pitchFamily="18" charset="0"/>
            </a:endParaRPr>
          </a:p>
          <a:p>
            <a:pPr marL="285750" lvl="1" indent="-285750">
              <a:buFontTx/>
              <a:buChar char="-"/>
            </a:pPr>
            <a:r>
              <a:rPr lang="en-US" sz="1600" dirty="0" smtClean="0">
                <a:latin typeface="Georgia" panose="02040502050405020303" pitchFamily="18" charset="0"/>
              </a:rPr>
              <a:t>Raising awareness </a:t>
            </a:r>
            <a:endParaRPr lang="en-US" sz="1600" dirty="0">
              <a:latin typeface="Georgia" panose="02040502050405020303" pitchFamily="18" charset="0"/>
            </a:endParaRPr>
          </a:p>
          <a:p>
            <a:pPr lvl="1"/>
            <a:endParaRPr lang="en-US" sz="1600" dirty="0" smtClean="0">
              <a:latin typeface="Georgia" panose="02040502050405020303" pitchFamily="18" charset="0"/>
            </a:endParaRPr>
          </a:p>
          <a:p>
            <a:pPr marL="342900" lvl="2" indent="-342900">
              <a:buFontTx/>
              <a:buAutoNum type="alphaLcParenR" startAt="2"/>
            </a:pPr>
            <a:r>
              <a:rPr lang="en-US" sz="1600" b="1" dirty="0" smtClean="0">
                <a:latin typeface="Georgia" panose="02040502050405020303" pitchFamily="18" charset="0"/>
              </a:rPr>
              <a:t>Enriching the audience experience (live or online)</a:t>
            </a:r>
          </a:p>
          <a:p>
            <a:pPr marL="342900" lvl="2" indent="-342900">
              <a:buFontTx/>
              <a:buAutoNum type="alphaLcParenR" startAt="2"/>
            </a:pPr>
            <a:endParaRPr lang="en-US" sz="1600" dirty="0">
              <a:latin typeface="Georgia" panose="02040502050405020303" pitchFamily="18" charset="0"/>
            </a:endParaRPr>
          </a:p>
          <a:p>
            <a:pPr marL="285750" lvl="2" indent="-285750">
              <a:buFontTx/>
              <a:buChar char="-"/>
            </a:pPr>
            <a:r>
              <a:rPr lang="en-US" sz="1600" dirty="0" smtClean="0">
                <a:latin typeface="Georgia" panose="02040502050405020303" pitchFamily="18" charset="0"/>
              </a:rPr>
              <a:t>Adults</a:t>
            </a:r>
          </a:p>
          <a:p>
            <a:pPr marL="285750" lvl="2" indent="-285750">
              <a:buFontTx/>
              <a:buChar char="-"/>
            </a:pPr>
            <a:r>
              <a:rPr lang="en-US" sz="1600" dirty="0" smtClean="0">
                <a:latin typeface="Georgia" panose="02040502050405020303" pitchFamily="18" charset="0"/>
              </a:rPr>
              <a:t>Schools</a:t>
            </a:r>
          </a:p>
          <a:p>
            <a:pPr marL="285750" lvl="2" indent="-285750">
              <a:buFontTx/>
              <a:buChar char="-"/>
            </a:pPr>
            <a:r>
              <a:rPr lang="en-US" sz="1600" dirty="0" smtClean="0">
                <a:latin typeface="Georgia" panose="02040502050405020303" pitchFamily="18" charset="0"/>
              </a:rPr>
              <a:t>Project participants</a:t>
            </a:r>
          </a:p>
          <a:p>
            <a:pPr lvl="2"/>
            <a:endParaRPr lang="en-US" sz="1600" dirty="0" smtClean="0">
              <a:latin typeface="Georgia" panose="02040502050405020303" pitchFamily="18" charset="0"/>
            </a:endParaRPr>
          </a:p>
          <a:p>
            <a:pPr lvl="2"/>
            <a:r>
              <a:rPr lang="en-US" sz="1600" dirty="0" smtClean="0">
                <a:latin typeface="Georgia" panose="02040502050405020303" pitchFamily="18" charset="0"/>
              </a:rPr>
              <a:t>c</a:t>
            </a:r>
            <a:r>
              <a:rPr lang="en-US" sz="1600" b="1" dirty="0" smtClean="0">
                <a:latin typeface="Georgia" panose="02040502050405020303" pitchFamily="18" charset="0"/>
              </a:rPr>
              <a:t>) Pushing the boundaries of the art form</a:t>
            </a:r>
          </a:p>
          <a:p>
            <a:pPr lvl="2"/>
            <a:endParaRPr lang="en-US" sz="1600" dirty="0">
              <a:latin typeface="Georgia" panose="02040502050405020303" pitchFamily="18" charset="0"/>
            </a:endParaRPr>
          </a:p>
          <a:p>
            <a:pPr marL="285750" lvl="2" indent="-285750">
              <a:buFontTx/>
              <a:buChar char="-"/>
            </a:pPr>
            <a:r>
              <a:rPr lang="en-US" sz="1600" dirty="0" smtClean="0">
                <a:latin typeface="Georgia" panose="02040502050405020303" pitchFamily="18" charset="0"/>
              </a:rPr>
              <a:t>Technology within main stage productions</a:t>
            </a:r>
          </a:p>
          <a:p>
            <a:pPr marL="285750" lvl="2" indent="-285750">
              <a:buFontTx/>
              <a:buChar char="-"/>
            </a:pPr>
            <a:r>
              <a:rPr lang="en-US" sz="1600" dirty="0" smtClean="0">
                <a:latin typeface="Georgia" panose="02040502050405020303" pitchFamily="18" charset="0"/>
              </a:rPr>
              <a:t>Integrated technology challenging our art form, how it’s constructed, received and understood</a:t>
            </a:r>
            <a:endParaRPr lang="en-GB" sz="1600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2852936"/>
            <a:ext cx="6480720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endParaRPr lang="en-US" dirty="0"/>
          </a:p>
          <a:p>
            <a:pPr marL="342900" indent="-342900">
              <a:buAutoNum type="alphaLcParenR"/>
            </a:pPr>
            <a:r>
              <a:rPr lang="en-US" sz="2800" dirty="0" err="1" smtClean="0">
                <a:latin typeface="Georgia" panose="02040502050405020303" pitchFamily="18" charset="0"/>
              </a:rPr>
              <a:t>Maximise</a:t>
            </a:r>
            <a:r>
              <a:rPr lang="en-US" sz="2800" dirty="0" smtClean="0">
                <a:latin typeface="Georgia" panose="02040502050405020303" pitchFamily="18" charset="0"/>
              </a:rPr>
              <a:t> accessibility to our art form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973234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16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2492896"/>
            <a:ext cx="65527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buFontTx/>
              <a:buChar char="-"/>
            </a:pPr>
            <a:endParaRPr lang="en-US" sz="2800" dirty="0" smtClean="0">
              <a:latin typeface="Georgia" panose="02040502050405020303" pitchFamily="18" charset="0"/>
            </a:endParaRPr>
          </a:p>
          <a:p>
            <a:pPr marL="342900" lvl="2" indent="-342900" algn="ctr">
              <a:buFontTx/>
              <a:buAutoNum type="alphaLcParenR" startAt="2"/>
            </a:pPr>
            <a:r>
              <a:rPr lang="en-US" sz="2800" dirty="0">
                <a:latin typeface="Georgia" panose="02040502050405020303" pitchFamily="18" charset="0"/>
              </a:rPr>
              <a:t>Enriching the audience experience (live or online)</a:t>
            </a:r>
          </a:p>
          <a:p>
            <a:pPr marL="342900" indent="-342900"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635983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16632"/>
            <a:ext cx="4176464" cy="14401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6368" y="260648"/>
            <a:ext cx="11639008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5963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35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83125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4624" y="260648"/>
            <a:ext cx="11429589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98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88640"/>
            <a:ext cx="3960440" cy="1368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" y="888869"/>
            <a:ext cx="9144000" cy="470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738903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88640"/>
            <a:ext cx="3960440" cy="1368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7461"/>
            <a:ext cx="9144000" cy="4363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85783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88640"/>
            <a:ext cx="3960440" cy="1368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0081"/>
            <a:ext cx="9144000" cy="463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258547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1520" y="188640"/>
            <a:ext cx="2952328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4624" y="576064"/>
            <a:ext cx="11817777" cy="56612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188640"/>
            <a:ext cx="3168352" cy="1008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24900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6613" y="-99392"/>
            <a:ext cx="11391301" cy="677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6948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88640"/>
            <a:ext cx="4968552" cy="1368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5279"/>
          <a:stretch/>
        </p:blipFill>
        <p:spPr>
          <a:xfrm>
            <a:off x="636429" y="8012"/>
            <a:ext cx="7896011" cy="680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5837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2492896"/>
            <a:ext cx="69847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buFontTx/>
              <a:buChar char="-"/>
            </a:pPr>
            <a:endParaRPr lang="en-US" sz="2800" dirty="0" smtClean="0">
              <a:latin typeface="Georgia" panose="02040502050405020303" pitchFamily="18" charset="0"/>
            </a:endParaRPr>
          </a:p>
          <a:p>
            <a:pPr lvl="2" algn="ctr"/>
            <a:r>
              <a:rPr lang="en-US" sz="2800" dirty="0" smtClean="0">
                <a:latin typeface="Georgia" panose="02040502050405020303" pitchFamily="18" charset="0"/>
              </a:rPr>
              <a:t>c) Pushing the boundaries of the art form</a:t>
            </a:r>
            <a:endParaRPr lang="en-US" sz="2800" dirty="0">
              <a:latin typeface="Georgia" panose="02040502050405020303" pitchFamily="18" charset="0"/>
            </a:endParaRPr>
          </a:p>
          <a:p>
            <a:pPr marL="342900" indent="-342900"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52270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484784"/>
            <a:ext cx="6915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endParaRPr lang="en-US" dirty="0" smtClean="0"/>
          </a:p>
          <a:p>
            <a:pPr marL="342900" lvl="1" indent="-342900">
              <a:buFont typeface="+mj-lt"/>
              <a:buAutoNum type="alphaLcPeriod"/>
            </a:pPr>
            <a:endParaRPr lang="en-US" dirty="0" smtClean="0"/>
          </a:p>
          <a:p>
            <a:pPr marL="285750" lvl="1" indent="-285750">
              <a:buFontTx/>
              <a:buChar char="-"/>
            </a:pPr>
            <a:endParaRPr lang="en-US" dirty="0" smtClean="0"/>
          </a:p>
          <a:p>
            <a:pPr marL="342900" indent="-342900">
              <a:buAutoNum type="alphaLcParenR"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78" y="0"/>
            <a:ext cx="82371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3014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3528" y="116632"/>
            <a:ext cx="4392488" cy="14401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08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02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16632"/>
            <a:ext cx="2520280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407" y="0"/>
            <a:ext cx="45631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41023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9512" y="116632"/>
            <a:ext cx="4752528" cy="1008112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948"/>
            <a:ext cx="9144000" cy="608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1520" y="116632"/>
            <a:ext cx="4392488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948"/>
            <a:ext cx="9144000" cy="608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47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GLY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133</Words>
  <Application>Microsoft Office PowerPoint</Application>
  <PresentationFormat>On-screen Show (4:3)</PresentationFormat>
  <Paragraphs>54</Paragraphs>
  <Slides>21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New GLY Template</vt:lpstr>
      <vt:lpstr>Head of Education  Lucy Lowe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Routes into Glyndebourne</dc:title>
  <dc:creator>Mark Enticknap</dc:creator>
  <cp:lastModifiedBy>Lucy Lowe</cp:lastModifiedBy>
  <cp:revision>58</cp:revision>
  <dcterms:modified xsi:type="dcterms:W3CDTF">2015-05-28T16:47:06Z</dcterms:modified>
</cp:coreProperties>
</file>